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2400875" cy="43380025"/>
  <p:notesSz cx="6858000" cy="9144000"/>
  <p:defaultTextStyle>
    <a:defPPr>
      <a:defRPr lang="en-US"/>
    </a:defPPr>
    <a:lvl1pPr marL="0" algn="l" defTabSz="2499641" rtl="0" eaLnBrk="1" latinLnBrk="0" hangingPunct="1">
      <a:defRPr sz="4921" kern="1200">
        <a:solidFill>
          <a:schemeClr val="tx1"/>
        </a:solidFill>
        <a:latin typeface="+mn-lt"/>
        <a:ea typeface="+mn-ea"/>
        <a:cs typeface="+mn-cs"/>
      </a:defRPr>
    </a:lvl1pPr>
    <a:lvl2pPr marL="1249820" algn="l" defTabSz="2499641" rtl="0" eaLnBrk="1" latinLnBrk="0" hangingPunct="1">
      <a:defRPr sz="4921" kern="1200">
        <a:solidFill>
          <a:schemeClr val="tx1"/>
        </a:solidFill>
        <a:latin typeface="+mn-lt"/>
        <a:ea typeface="+mn-ea"/>
        <a:cs typeface="+mn-cs"/>
      </a:defRPr>
    </a:lvl2pPr>
    <a:lvl3pPr marL="2499641" algn="l" defTabSz="2499641" rtl="0" eaLnBrk="1" latinLnBrk="0" hangingPunct="1">
      <a:defRPr sz="4921" kern="1200">
        <a:solidFill>
          <a:schemeClr val="tx1"/>
        </a:solidFill>
        <a:latin typeface="+mn-lt"/>
        <a:ea typeface="+mn-ea"/>
        <a:cs typeface="+mn-cs"/>
      </a:defRPr>
    </a:lvl3pPr>
    <a:lvl4pPr marL="3749462" algn="l" defTabSz="2499641" rtl="0" eaLnBrk="1" latinLnBrk="0" hangingPunct="1">
      <a:defRPr sz="4921" kern="1200">
        <a:solidFill>
          <a:schemeClr val="tx1"/>
        </a:solidFill>
        <a:latin typeface="+mn-lt"/>
        <a:ea typeface="+mn-ea"/>
        <a:cs typeface="+mn-cs"/>
      </a:defRPr>
    </a:lvl4pPr>
    <a:lvl5pPr marL="4999282" algn="l" defTabSz="2499641" rtl="0" eaLnBrk="1" latinLnBrk="0" hangingPunct="1">
      <a:defRPr sz="4921" kern="1200">
        <a:solidFill>
          <a:schemeClr val="tx1"/>
        </a:solidFill>
        <a:latin typeface="+mn-lt"/>
        <a:ea typeface="+mn-ea"/>
        <a:cs typeface="+mn-cs"/>
      </a:defRPr>
    </a:lvl5pPr>
    <a:lvl6pPr marL="6249102" algn="l" defTabSz="2499641" rtl="0" eaLnBrk="1" latinLnBrk="0" hangingPunct="1">
      <a:defRPr sz="4921" kern="1200">
        <a:solidFill>
          <a:schemeClr val="tx1"/>
        </a:solidFill>
        <a:latin typeface="+mn-lt"/>
        <a:ea typeface="+mn-ea"/>
        <a:cs typeface="+mn-cs"/>
      </a:defRPr>
    </a:lvl6pPr>
    <a:lvl7pPr marL="7498923" algn="l" defTabSz="2499641" rtl="0" eaLnBrk="1" latinLnBrk="0" hangingPunct="1">
      <a:defRPr sz="4921" kern="1200">
        <a:solidFill>
          <a:schemeClr val="tx1"/>
        </a:solidFill>
        <a:latin typeface="+mn-lt"/>
        <a:ea typeface="+mn-ea"/>
        <a:cs typeface="+mn-cs"/>
      </a:defRPr>
    </a:lvl7pPr>
    <a:lvl8pPr marL="8748744" algn="l" defTabSz="2499641" rtl="0" eaLnBrk="1" latinLnBrk="0" hangingPunct="1">
      <a:defRPr sz="4921" kern="1200">
        <a:solidFill>
          <a:schemeClr val="tx1"/>
        </a:solidFill>
        <a:latin typeface="+mn-lt"/>
        <a:ea typeface="+mn-ea"/>
        <a:cs typeface="+mn-cs"/>
      </a:defRPr>
    </a:lvl8pPr>
    <a:lvl9pPr marL="9998564" algn="l" defTabSz="2499641" rtl="0" eaLnBrk="1" latinLnBrk="0" hangingPunct="1">
      <a:defRPr sz="492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63" userDrawn="1">
          <p15:clr>
            <a:srgbClr val="A4A3A4"/>
          </p15:clr>
        </p15:guide>
        <p15:guide id="2" pos="10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CCC"/>
    <a:srgbClr val="FFCC99"/>
    <a:srgbClr val="3F5D86"/>
    <a:srgbClr val="FFFFFF"/>
    <a:srgbClr val="D4E0E8"/>
    <a:srgbClr val="486189"/>
    <a:srgbClr val="ACC5D4"/>
    <a:srgbClr val="E1E19F"/>
    <a:srgbClr val="C7DFA1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04" autoAdjust="0"/>
    <p:restoredTop sz="94660"/>
  </p:normalViewPr>
  <p:slideViewPr>
    <p:cSldViewPr>
      <p:cViewPr>
        <p:scale>
          <a:sx n="30" d="100"/>
          <a:sy n="30" d="100"/>
        </p:scale>
        <p:origin x="1032" y="-3634"/>
      </p:cViewPr>
      <p:guideLst>
        <p:guide orient="horz" pos="13663"/>
        <p:guide pos="104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66" y="7099466"/>
            <a:ext cx="27540744" cy="15102675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110" y="22784558"/>
            <a:ext cx="24300656" cy="1047346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20042" indent="0" algn="ctr">
              <a:buNone/>
              <a:defRPr sz="7087"/>
            </a:lvl2pPr>
            <a:lvl3pPr marL="3240085" indent="0" algn="ctr">
              <a:buNone/>
              <a:defRPr sz="6378"/>
            </a:lvl3pPr>
            <a:lvl4pPr marL="4860127" indent="0" algn="ctr">
              <a:buNone/>
              <a:defRPr sz="5669"/>
            </a:lvl4pPr>
            <a:lvl5pPr marL="6480170" indent="0" algn="ctr">
              <a:buNone/>
              <a:defRPr sz="5669"/>
            </a:lvl5pPr>
            <a:lvl6pPr marL="8100212" indent="0" algn="ctr">
              <a:buNone/>
              <a:defRPr sz="5669"/>
            </a:lvl6pPr>
            <a:lvl7pPr marL="9720255" indent="0" algn="ctr">
              <a:buNone/>
              <a:defRPr sz="5669"/>
            </a:lvl7pPr>
            <a:lvl8pPr marL="11340297" indent="0" algn="ctr">
              <a:buNone/>
              <a:defRPr sz="5669"/>
            </a:lvl8pPr>
            <a:lvl9pPr marL="12960340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B2CD-0DFF-4157-827E-C2BBBCE2C71C}" type="datetimeFigureOut">
              <a:rPr lang="en-IN" smtClean="0"/>
              <a:t>26-02-2020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3F93-7535-452C-9F34-4E9DD3BF17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853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B2CD-0DFF-4157-827E-C2BBBCE2C71C}" type="datetimeFigureOut">
              <a:rPr lang="en-IN" smtClean="0"/>
              <a:t>26-02-2020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3F93-7535-452C-9F34-4E9DD3BF17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276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6878" y="2309585"/>
            <a:ext cx="6986439" cy="367625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562" y="2309585"/>
            <a:ext cx="20554305" cy="3676256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B2CD-0DFF-4157-827E-C2BBBCE2C71C}" type="datetimeFigureOut">
              <a:rPr lang="en-IN" smtClean="0"/>
              <a:t>26-02-2020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3F93-7535-452C-9F34-4E9DD3BF17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365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B2CD-0DFF-4157-827E-C2BBBCE2C71C}" type="datetimeFigureOut">
              <a:rPr lang="en-IN" smtClean="0"/>
              <a:t>26-02-2020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3F93-7535-452C-9F34-4E9DD3BF17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396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686" y="10814894"/>
            <a:ext cx="27945755" cy="18044882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686" y="29030488"/>
            <a:ext cx="27945755" cy="9489377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20042" indent="0">
              <a:buNone/>
              <a:defRPr sz="7087">
                <a:solidFill>
                  <a:schemeClr val="tx1">
                    <a:tint val="75000"/>
                  </a:schemeClr>
                </a:solidFill>
              </a:defRPr>
            </a:lvl2pPr>
            <a:lvl3pPr marL="3240085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6012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80170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10021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202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4029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60340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B2CD-0DFF-4157-827E-C2BBBCE2C71C}" type="datetimeFigureOut">
              <a:rPr lang="en-IN" smtClean="0"/>
              <a:t>26-02-2020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3F93-7535-452C-9F34-4E9DD3BF17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609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560" y="11547924"/>
            <a:ext cx="13770372" cy="27524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943" y="11547924"/>
            <a:ext cx="13770372" cy="27524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B2CD-0DFF-4157-827E-C2BBBCE2C71C}" type="datetimeFigureOut">
              <a:rPr lang="en-IN" smtClean="0"/>
              <a:t>26-02-2020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3F93-7535-452C-9F34-4E9DD3BF17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94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80" y="2309594"/>
            <a:ext cx="27945755" cy="8384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784" y="10634134"/>
            <a:ext cx="13707087" cy="5211625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20042" indent="0">
              <a:buNone/>
              <a:defRPr sz="7087" b="1"/>
            </a:lvl2pPr>
            <a:lvl3pPr marL="3240085" indent="0">
              <a:buNone/>
              <a:defRPr sz="6378" b="1"/>
            </a:lvl3pPr>
            <a:lvl4pPr marL="4860127" indent="0">
              <a:buNone/>
              <a:defRPr sz="5669" b="1"/>
            </a:lvl4pPr>
            <a:lvl5pPr marL="6480170" indent="0">
              <a:buNone/>
              <a:defRPr sz="5669" b="1"/>
            </a:lvl5pPr>
            <a:lvl6pPr marL="8100212" indent="0">
              <a:buNone/>
              <a:defRPr sz="5669" b="1"/>
            </a:lvl6pPr>
            <a:lvl7pPr marL="9720255" indent="0">
              <a:buNone/>
              <a:defRPr sz="5669" b="1"/>
            </a:lvl7pPr>
            <a:lvl8pPr marL="11340297" indent="0">
              <a:buNone/>
              <a:defRPr sz="5669" b="1"/>
            </a:lvl8pPr>
            <a:lvl9pPr marL="12960340" indent="0">
              <a:buNone/>
              <a:defRPr sz="566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784" y="15845759"/>
            <a:ext cx="13707087" cy="23306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945" y="10634134"/>
            <a:ext cx="13774592" cy="5211625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20042" indent="0">
              <a:buNone/>
              <a:defRPr sz="7087" b="1"/>
            </a:lvl2pPr>
            <a:lvl3pPr marL="3240085" indent="0">
              <a:buNone/>
              <a:defRPr sz="6378" b="1"/>
            </a:lvl3pPr>
            <a:lvl4pPr marL="4860127" indent="0">
              <a:buNone/>
              <a:defRPr sz="5669" b="1"/>
            </a:lvl4pPr>
            <a:lvl5pPr marL="6480170" indent="0">
              <a:buNone/>
              <a:defRPr sz="5669" b="1"/>
            </a:lvl5pPr>
            <a:lvl6pPr marL="8100212" indent="0">
              <a:buNone/>
              <a:defRPr sz="5669" b="1"/>
            </a:lvl6pPr>
            <a:lvl7pPr marL="9720255" indent="0">
              <a:buNone/>
              <a:defRPr sz="5669" b="1"/>
            </a:lvl7pPr>
            <a:lvl8pPr marL="11340297" indent="0">
              <a:buNone/>
              <a:defRPr sz="5669" b="1"/>
            </a:lvl8pPr>
            <a:lvl9pPr marL="12960340" indent="0">
              <a:buNone/>
              <a:defRPr sz="566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945" y="15845759"/>
            <a:ext cx="13774592" cy="23306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B2CD-0DFF-4157-827E-C2BBBCE2C71C}" type="datetimeFigureOut">
              <a:rPr lang="en-IN" smtClean="0"/>
              <a:t>26-02-2020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3F93-7535-452C-9F34-4E9DD3BF17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597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B2CD-0DFF-4157-827E-C2BBBCE2C71C}" type="datetimeFigureOut">
              <a:rPr lang="en-IN" smtClean="0"/>
              <a:t>26-02-2020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3F93-7535-452C-9F34-4E9DD3BF17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030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B2CD-0DFF-4157-827E-C2BBBCE2C71C}" type="datetimeFigureOut">
              <a:rPr lang="en-IN" smtClean="0"/>
              <a:t>26-02-2020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3F93-7535-452C-9F34-4E9DD3BF17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548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80" y="2892002"/>
            <a:ext cx="10450126" cy="10122006"/>
          </a:xfrm>
        </p:spPr>
        <p:txBody>
          <a:bodyPr anchor="b"/>
          <a:lstStyle>
            <a:lvl1pPr>
              <a:defRPr sz="113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4592" y="6245930"/>
            <a:ext cx="16402943" cy="30827934"/>
          </a:xfrm>
        </p:spPr>
        <p:txBody>
          <a:bodyPr/>
          <a:lstStyle>
            <a:lvl1pPr>
              <a:defRPr sz="11339"/>
            </a:lvl1pPr>
            <a:lvl2pPr>
              <a:defRPr sz="9922"/>
            </a:lvl2pPr>
            <a:lvl3pPr>
              <a:defRPr sz="8504"/>
            </a:lvl3pPr>
            <a:lvl4pPr>
              <a:defRPr sz="7087"/>
            </a:lvl4pPr>
            <a:lvl5pPr>
              <a:defRPr sz="7087"/>
            </a:lvl5pPr>
            <a:lvl6pPr>
              <a:defRPr sz="7087"/>
            </a:lvl6pPr>
            <a:lvl7pPr>
              <a:defRPr sz="7087"/>
            </a:lvl7pPr>
            <a:lvl8pPr>
              <a:defRPr sz="7087"/>
            </a:lvl8pPr>
            <a:lvl9pPr>
              <a:defRPr sz="708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780" y="13014007"/>
            <a:ext cx="10450126" cy="24110059"/>
          </a:xfrm>
        </p:spPr>
        <p:txBody>
          <a:bodyPr/>
          <a:lstStyle>
            <a:lvl1pPr marL="0" indent="0">
              <a:buNone/>
              <a:defRPr sz="5669"/>
            </a:lvl1pPr>
            <a:lvl2pPr marL="1620042" indent="0">
              <a:buNone/>
              <a:defRPr sz="4961"/>
            </a:lvl2pPr>
            <a:lvl3pPr marL="3240085" indent="0">
              <a:buNone/>
              <a:defRPr sz="4252"/>
            </a:lvl3pPr>
            <a:lvl4pPr marL="4860127" indent="0">
              <a:buNone/>
              <a:defRPr sz="3543"/>
            </a:lvl4pPr>
            <a:lvl5pPr marL="6480170" indent="0">
              <a:buNone/>
              <a:defRPr sz="3543"/>
            </a:lvl5pPr>
            <a:lvl6pPr marL="8100212" indent="0">
              <a:buNone/>
              <a:defRPr sz="3543"/>
            </a:lvl6pPr>
            <a:lvl7pPr marL="9720255" indent="0">
              <a:buNone/>
              <a:defRPr sz="3543"/>
            </a:lvl7pPr>
            <a:lvl8pPr marL="11340297" indent="0">
              <a:buNone/>
              <a:defRPr sz="3543"/>
            </a:lvl8pPr>
            <a:lvl9pPr marL="12960340" indent="0">
              <a:buNone/>
              <a:defRPr sz="354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B2CD-0DFF-4157-827E-C2BBBCE2C71C}" type="datetimeFigureOut">
              <a:rPr lang="en-IN" smtClean="0"/>
              <a:t>26-02-2020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3F93-7535-452C-9F34-4E9DD3BF17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991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80" y="2892002"/>
            <a:ext cx="10450126" cy="10122006"/>
          </a:xfrm>
        </p:spPr>
        <p:txBody>
          <a:bodyPr anchor="b"/>
          <a:lstStyle>
            <a:lvl1pPr>
              <a:defRPr sz="113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4592" y="6245930"/>
            <a:ext cx="16402943" cy="30827934"/>
          </a:xfrm>
        </p:spPr>
        <p:txBody>
          <a:bodyPr anchor="t"/>
          <a:lstStyle>
            <a:lvl1pPr marL="0" indent="0">
              <a:buNone/>
              <a:defRPr sz="11339"/>
            </a:lvl1pPr>
            <a:lvl2pPr marL="1620042" indent="0">
              <a:buNone/>
              <a:defRPr sz="9922"/>
            </a:lvl2pPr>
            <a:lvl3pPr marL="3240085" indent="0">
              <a:buNone/>
              <a:defRPr sz="8504"/>
            </a:lvl3pPr>
            <a:lvl4pPr marL="4860127" indent="0">
              <a:buNone/>
              <a:defRPr sz="7087"/>
            </a:lvl4pPr>
            <a:lvl5pPr marL="6480170" indent="0">
              <a:buNone/>
              <a:defRPr sz="7087"/>
            </a:lvl5pPr>
            <a:lvl6pPr marL="8100212" indent="0">
              <a:buNone/>
              <a:defRPr sz="7087"/>
            </a:lvl6pPr>
            <a:lvl7pPr marL="9720255" indent="0">
              <a:buNone/>
              <a:defRPr sz="7087"/>
            </a:lvl7pPr>
            <a:lvl8pPr marL="11340297" indent="0">
              <a:buNone/>
              <a:defRPr sz="7087"/>
            </a:lvl8pPr>
            <a:lvl9pPr marL="12960340" indent="0">
              <a:buNone/>
              <a:defRPr sz="708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780" y="13014007"/>
            <a:ext cx="10450126" cy="24110059"/>
          </a:xfrm>
        </p:spPr>
        <p:txBody>
          <a:bodyPr/>
          <a:lstStyle>
            <a:lvl1pPr marL="0" indent="0">
              <a:buNone/>
              <a:defRPr sz="5669"/>
            </a:lvl1pPr>
            <a:lvl2pPr marL="1620042" indent="0">
              <a:buNone/>
              <a:defRPr sz="4961"/>
            </a:lvl2pPr>
            <a:lvl3pPr marL="3240085" indent="0">
              <a:buNone/>
              <a:defRPr sz="4252"/>
            </a:lvl3pPr>
            <a:lvl4pPr marL="4860127" indent="0">
              <a:buNone/>
              <a:defRPr sz="3543"/>
            </a:lvl4pPr>
            <a:lvl5pPr marL="6480170" indent="0">
              <a:buNone/>
              <a:defRPr sz="3543"/>
            </a:lvl5pPr>
            <a:lvl6pPr marL="8100212" indent="0">
              <a:buNone/>
              <a:defRPr sz="3543"/>
            </a:lvl6pPr>
            <a:lvl7pPr marL="9720255" indent="0">
              <a:buNone/>
              <a:defRPr sz="3543"/>
            </a:lvl7pPr>
            <a:lvl8pPr marL="11340297" indent="0">
              <a:buNone/>
              <a:defRPr sz="3543"/>
            </a:lvl8pPr>
            <a:lvl9pPr marL="12960340" indent="0">
              <a:buNone/>
              <a:defRPr sz="354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B2CD-0DFF-4157-827E-C2BBBCE2C71C}" type="datetimeFigureOut">
              <a:rPr lang="en-IN" smtClean="0"/>
              <a:t>26-02-2020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3F93-7535-452C-9F34-4E9DD3BF17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705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560" y="2309594"/>
            <a:ext cx="27945755" cy="838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560" y="11547924"/>
            <a:ext cx="27945755" cy="27524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560" y="40206866"/>
            <a:ext cx="7290197" cy="23095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9B2CD-0DFF-4157-827E-C2BBBCE2C71C}" type="datetimeFigureOut">
              <a:rPr lang="en-IN" smtClean="0"/>
              <a:t>26-02-2020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790" y="40206866"/>
            <a:ext cx="10935295" cy="23095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3118" y="40206866"/>
            <a:ext cx="7290197" cy="23095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23F93-7535-452C-9F34-4E9DD3BF17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856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40085" rtl="0" eaLnBrk="1" latinLnBrk="0" hangingPunct="1">
        <a:lnSpc>
          <a:spcPct val="90000"/>
        </a:lnSpc>
        <a:spcBef>
          <a:spcPct val="0"/>
        </a:spcBef>
        <a:buNone/>
        <a:defRPr sz="155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021" indent="-810021" algn="l" defTabSz="3240085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2" kern="1200">
          <a:solidFill>
            <a:schemeClr val="tx1"/>
          </a:solidFill>
          <a:latin typeface="+mn-lt"/>
          <a:ea typeface="+mn-ea"/>
          <a:cs typeface="+mn-cs"/>
        </a:defRPr>
      </a:lvl1pPr>
      <a:lvl2pPr marL="2430064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50106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670149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90191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10234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76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50319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70361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20042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40085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60127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0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100212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20255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40297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60340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: Rounded Corners 2">
            <a:extLst>
              <a:ext uri="{FF2B5EF4-FFF2-40B4-BE49-F238E27FC236}">
                <a16:creationId xmlns:a16="http://schemas.microsoft.com/office/drawing/2014/main" id="{0666B393-B5BA-4BC9-B870-142614250A12}"/>
              </a:ext>
            </a:extLst>
          </p:cNvPr>
          <p:cNvSpPr/>
          <p:nvPr/>
        </p:nvSpPr>
        <p:spPr>
          <a:xfrm>
            <a:off x="16669964" y="26517783"/>
            <a:ext cx="14974712" cy="12322571"/>
          </a:xfrm>
          <a:prstGeom prst="roundRect">
            <a:avLst/>
          </a:prstGeom>
          <a:solidFill>
            <a:schemeClr val="bg1"/>
          </a:solidFill>
          <a:ln w="28575" cap="sq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ectangle: Rounded Corners 2">
            <a:extLst>
              <a:ext uri="{FF2B5EF4-FFF2-40B4-BE49-F238E27FC236}">
                <a16:creationId xmlns:a16="http://schemas.microsoft.com/office/drawing/2014/main" id="{0666B393-B5BA-4BC9-B870-142614250A12}"/>
              </a:ext>
            </a:extLst>
          </p:cNvPr>
          <p:cNvSpPr/>
          <p:nvPr/>
        </p:nvSpPr>
        <p:spPr>
          <a:xfrm>
            <a:off x="619567" y="26554951"/>
            <a:ext cx="15645829" cy="12285403"/>
          </a:xfrm>
          <a:prstGeom prst="roundRect">
            <a:avLst/>
          </a:prstGeom>
          <a:solidFill>
            <a:schemeClr val="bg1"/>
          </a:solidFill>
          <a:ln w="28575" cap="sq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363" y="-56404"/>
            <a:ext cx="32421070" cy="604780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7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r>
              <a:rPr lang="en-US" sz="7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7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Practical Criterion for Focusing of Unstained Cell Samples</a:t>
            </a:r>
          </a:p>
          <a:p>
            <a:r>
              <a:rPr lang="en-US" sz="7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Using a Digital Holographic Microscope</a:t>
            </a:r>
          </a:p>
          <a:p>
            <a:pPr algn="ctr"/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Ritika Malik, Purnima Sharma,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Sruthy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Poulose</a:t>
            </a:r>
            <a:r>
              <a:rPr lang="en-US" sz="5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Sarita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Ahlawat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Kedar</a:t>
            </a:r>
            <a:r>
              <a:rPr lang="en-IN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Khare</a:t>
            </a:r>
            <a:endParaRPr lang="en-IN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physics, Indian Institute of Technology Delhi</a:t>
            </a:r>
          </a:p>
          <a:p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sz="5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Physics, Trinity  College, Dublin 2, Ireland</a:t>
            </a:r>
            <a:endParaRPr lang="en-IN" sz="75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810840" y="39259964"/>
            <a:ext cx="30246289" cy="391517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Anand A, </a:t>
            </a:r>
            <a:r>
              <a:rPr lang="en-US" sz="3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Chhaniwal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VK, Patel NR, </a:t>
            </a:r>
            <a:r>
              <a:rPr lang="en-US" sz="3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Javidi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Automatic Identification of Malaria-Infected </a:t>
            </a:r>
            <a:r>
              <a:rPr lang="en-US" sz="3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RBCWith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Digital Holographic Microscopy Using Correlation Algorithms. </a:t>
            </a:r>
            <a:r>
              <a:rPr lang="en-US" sz="3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IEEE Photonics Journal 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2012; 4(5): 1456-1464.</a:t>
            </a:r>
            <a:r>
              <a:rPr lang="en-IN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algn="just"/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[2]. Dubois F, </a:t>
            </a:r>
            <a:r>
              <a:rPr lang="en-US" sz="3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Schockaert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C, Callens N, </a:t>
            </a:r>
            <a:r>
              <a:rPr lang="en-US" sz="3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Yourassowsky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Focus plane detection criteria in digital holography microscopy by amplitude analysis. </a:t>
            </a:r>
            <a:r>
              <a:rPr lang="en-US" sz="3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Opt. Express 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2006; 14: 5895–5908.</a:t>
            </a:r>
          </a:p>
          <a:p>
            <a:pPr algn="just"/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[3]. Rinehart MT, Park HS, Wax A. Influence of defocus on quantitative analysis of microscopic objects and individual cells with digital holography. </a:t>
            </a:r>
            <a:r>
              <a:rPr lang="en-US" sz="3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Biomed </a:t>
            </a:r>
            <a:r>
              <a:rPr lang="en-US" sz="3000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</a:t>
            </a:r>
            <a:r>
              <a:rPr lang="en-US" sz="3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Express 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2015; 6: 2067-2075.</a:t>
            </a:r>
          </a:p>
          <a:p>
            <a:pPr algn="just"/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[4]. </a:t>
            </a:r>
            <a:r>
              <a:rPr lang="en-US" sz="3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Kedar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K, P.T. AS, </a:t>
            </a:r>
            <a:r>
              <a:rPr lang="en-US" sz="3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Joby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J. Single shot high resolution digital holography. </a:t>
            </a:r>
            <a:r>
              <a:rPr lang="en-US" sz="3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Opt. Express 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2013; 21: 2581–2591. </a:t>
            </a:r>
          </a:p>
          <a:p>
            <a:endParaRPr lang="en-IN" sz="3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8" name="Picture 40" descr="C:\Users\INVIDEV3\Desktop\IIT_Delhi_logo4.png">
            <a:extLst>
              <a:ext uri="{FF2B5EF4-FFF2-40B4-BE49-F238E27FC236}">
                <a16:creationId xmlns:a16="http://schemas.microsoft.com/office/drawing/2014/main" id="{818B2D3F-328D-4123-BE52-3AD0333DA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91894" y="735684"/>
            <a:ext cx="4708981" cy="4708981"/>
          </a:xfrm>
          <a:prstGeom prst="rect">
            <a:avLst/>
          </a:prstGeom>
          <a:noFill/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972ED8-0E9D-484B-8EAD-E11CD3CE7321}"/>
              </a:ext>
            </a:extLst>
          </p:cNvPr>
          <p:cNvSpPr/>
          <p:nvPr/>
        </p:nvSpPr>
        <p:spPr>
          <a:xfrm>
            <a:off x="697428" y="6151909"/>
            <a:ext cx="31496000" cy="294786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ABSTRACT: 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proposed a practical criterion for the focusing of unstained cell samples using digital holographic microscopy. This method allows users to directly record in-focus image plane hologram and focused bright-field image of the sample simultaneously. </a:t>
            </a:r>
            <a:endParaRPr lang="en-IN" sz="4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666B393-B5BA-4BC9-B870-142614250A12}"/>
              </a:ext>
            </a:extLst>
          </p:cNvPr>
          <p:cNvSpPr/>
          <p:nvPr/>
        </p:nvSpPr>
        <p:spPr>
          <a:xfrm>
            <a:off x="554608" y="9855441"/>
            <a:ext cx="15710788" cy="16280037"/>
          </a:xfrm>
          <a:prstGeom prst="roundRect">
            <a:avLst/>
          </a:prstGeom>
          <a:solidFill>
            <a:schemeClr val="bg1"/>
          </a:solidFill>
          <a:ln w="28575" cap="sq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3ADB34-E4B7-41B9-920F-A71ED6FBD7F9}"/>
              </a:ext>
            </a:extLst>
          </p:cNvPr>
          <p:cNvSpPr/>
          <p:nvPr/>
        </p:nvSpPr>
        <p:spPr>
          <a:xfrm>
            <a:off x="2701666" y="9448652"/>
            <a:ext cx="11161240" cy="84872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DEFOCUSING OF CELL SAMPLE</a:t>
            </a:r>
          </a:p>
        </p:txBody>
      </p:sp>
      <p:pic>
        <p:nvPicPr>
          <p:cNvPr id="12" name="Picture 11" descr="A screenshot of a video game&#10;&#10;Description automatically generated">
            <a:extLst>
              <a:ext uri="{FF2B5EF4-FFF2-40B4-BE49-F238E27FC236}">
                <a16:creationId xmlns:a16="http://schemas.microsoft.com/office/drawing/2014/main" id="{BBB9B72A-58E2-44ED-8CDE-A8722FDAE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805" y="10786537"/>
            <a:ext cx="4482278" cy="3725883"/>
          </a:xfrm>
          <a:prstGeom prst="rect">
            <a:avLst/>
          </a:prstGeom>
        </p:spPr>
      </p:pic>
      <p:pic>
        <p:nvPicPr>
          <p:cNvPr id="16" name="Picture 15" descr="A screenshot of a video game&#10;&#10;Description automatically generated">
            <a:extLst>
              <a:ext uri="{FF2B5EF4-FFF2-40B4-BE49-F238E27FC236}">
                <a16:creationId xmlns:a16="http://schemas.microsoft.com/office/drawing/2014/main" id="{50C0EF7F-CB9A-47E4-BBB3-3168F787D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841" y="10754655"/>
            <a:ext cx="4441038" cy="3725882"/>
          </a:xfrm>
          <a:prstGeom prst="rect">
            <a:avLst/>
          </a:prstGeom>
        </p:spPr>
      </p:pic>
      <p:sp>
        <p:nvSpPr>
          <p:cNvPr id="23" name="Right Brace 22">
            <a:extLst>
              <a:ext uri="{FF2B5EF4-FFF2-40B4-BE49-F238E27FC236}">
                <a16:creationId xmlns:a16="http://schemas.microsoft.com/office/drawing/2014/main" id="{334D5F4E-CAA6-4E3C-A812-59B5D2F2AC96}"/>
              </a:ext>
            </a:extLst>
          </p:cNvPr>
          <p:cNvSpPr/>
          <p:nvPr/>
        </p:nvSpPr>
        <p:spPr>
          <a:xfrm rot="5400000">
            <a:off x="6002872" y="15416867"/>
            <a:ext cx="288030" cy="4752653"/>
          </a:xfrm>
          <a:prstGeom prst="rightBrace">
            <a:avLst>
              <a:gd name="adj1" fmla="val 8332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326507-2395-4B4B-ACC5-E94783AC4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79" y="15265859"/>
            <a:ext cx="4203165" cy="2019300"/>
          </a:xfrm>
          <a:prstGeom prst="rect">
            <a:avLst/>
          </a:prstGeom>
        </p:spPr>
      </p:pic>
      <p:pic>
        <p:nvPicPr>
          <p:cNvPr id="27" name="Picture 26" descr="A close up of a map&#10;&#10;Description automatically generated">
            <a:extLst>
              <a:ext uri="{FF2B5EF4-FFF2-40B4-BE49-F238E27FC236}">
                <a16:creationId xmlns:a16="http://schemas.microsoft.com/office/drawing/2014/main" id="{DADBF838-FAD8-48E7-A96D-3D0C765453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23" y="15281300"/>
            <a:ext cx="4248472" cy="2009307"/>
          </a:xfrm>
          <a:prstGeom prst="rect">
            <a:avLst/>
          </a:prstGeom>
        </p:spPr>
      </p:pic>
      <p:sp>
        <p:nvSpPr>
          <p:cNvPr id="190" name="TextBox 189">
            <a:extLst>
              <a:ext uri="{FF2B5EF4-FFF2-40B4-BE49-F238E27FC236}">
                <a16:creationId xmlns:a16="http://schemas.microsoft.com/office/drawing/2014/main" id="{0E7C01F3-B737-4177-8D9C-F4259589A884}"/>
              </a:ext>
            </a:extLst>
          </p:cNvPr>
          <p:cNvSpPr txBox="1"/>
          <p:nvPr/>
        </p:nvSpPr>
        <p:spPr>
          <a:xfrm>
            <a:off x="6217096" y="15209292"/>
            <a:ext cx="492443" cy="20162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 Profile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2886C56D-1F00-45B0-8C8F-EF85202CED39}"/>
              </a:ext>
            </a:extLst>
          </p:cNvPr>
          <p:cNvSpPr txBox="1"/>
          <p:nvPr/>
        </p:nvSpPr>
        <p:spPr>
          <a:xfrm>
            <a:off x="1320552" y="15209292"/>
            <a:ext cx="492443" cy="19863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 Profile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89D87F-E817-4ED8-80CF-0CFAF078A1C9}"/>
              </a:ext>
            </a:extLst>
          </p:cNvPr>
          <p:cNvSpPr txBox="1"/>
          <p:nvPr/>
        </p:nvSpPr>
        <p:spPr>
          <a:xfrm>
            <a:off x="6867713" y="17200198"/>
            <a:ext cx="3370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RBC cross-section (at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48C0B69F-543F-4E3A-BE0B-3D59EEB0E27A}"/>
              </a:ext>
            </a:extLst>
          </p:cNvPr>
          <p:cNvSpPr txBox="1"/>
          <p:nvPr/>
        </p:nvSpPr>
        <p:spPr>
          <a:xfrm>
            <a:off x="1853055" y="17257454"/>
            <a:ext cx="3370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RBC cross-section (at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31E41BE8-9E15-4C42-88A6-82EA0FB5501C}"/>
              </a:ext>
            </a:extLst>
          </p:cNvPr>
          <p:cNvSpPr txBox="1"/>
          <p:nvPr/>
        </p:nvSpPr>
        <p:spPr>
          <a:xfrm>
            <a:off x="2594783" y="17937209"/>
            <a:ext cx="6985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Healthy RBC at different focal plane</a:t>
            </a:r>
          </a:p>
        </p:txBody>
      </p:sp>
      <p:sp>
        <p:nvSpPr>
          <p:cNvPr id="238" name="Arrow: Right 237">
            <a:extLst>
              <a:ext uri="{FF2B5EF4-FFF2-40B4-BE49-F238E27FC236}">
                <a16:creationId xmlns:a16="http://schemas.microsoft.com/office/drawing/2014/main" id="{06F5F082-562A-4E18-AEA0-3EF30586C718}"/>
              </a:ext>
            </a:extLst>
          </p:cNvPr>
          <p:cNvSpPr/>
          <p:nvPr/>
        </p:nvSpPr>
        <p:spPr>
          <a:xfrm>
            <a:off x="5660507" y="12356143"/>
            <a:ext cx="1394527" cy="47670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D2901F35-3FBD-4C73-ACED-2963F68A80FD}"/>
              </a:ext>
            </a:extLst>
          </p:cNvPr>
          <p:cNvSpPr txBox="1"/>
          <p:nvPr/>
        </p:nvSpPr>
        <p:spPr>
          <a:xfrm>
            <a:off x="5578234" y="12031832"/>
            <a:ext cx="3096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Defocus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D8258EB0-5951-42D1-9910-468EC3451CC6}"/>
              </a:ext>
            </a:extLst>
          </p:cNvPr>
          <p:cNvSpPr txBox="1"/>
          <p:nvPr/>
        </p:nvSpPr>
        <p:spPr>
          <a:xfrm>
            <a:off x="12084368" y="17081500"/>
            <a:ext cx="3370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RBC cross-section (at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48BA4D02-568F-4601-B39E-8F727E5F934D}"/>
              </a:ext>
            </a:extLst>
          </p:cNvPr>
          <p:cNvSpPr txBox="1"/>
          <p:nvPr/>
        </p:nvSpPr>
        <p:spPr>
          <a:xfrm>
            <a:off x="11447909" y="15281300"/>
            <a:ext cx="492443" cy="20162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 Profile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7FAEFFB3-B435-42D6-B7AF-3A5E71C7C8C3}"/>
              </a:ext>
            </a:extLst>
          </p:cNvPr>
          <p:cNvSpPr txBox="1"/>
          <p:nvPr/>
        </p:nvSpPr>
        <p:spPr>
          <a:xfrm>
            <a:off x="11112379" y="17914936"/>
            <a:ext cx="4698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Focused unhealthy RBC</a:t>
            </a:r>
          </a:p>
        </p:txBody>
      </p:sp>
      <p:pic>
        <p:nvPicPr>
          <p:cNvPr id="248" name="Picture 247" descr="A close up of a device&#10;&#10;Description automatically generated">
            <a:extLst>
              <a:ext uri="{FF2B5EF4-FFF2-40B4-BE49-F238E27FC236}">
                <a16:creationId xmlns:a16="http://schemas.microsoft.com/office/drawing/2014/main" id="{59A9B26E-0538-4510-BC25-8667505D15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344" y="15353308"/>
            <a:ext cx="3528392" cy="1809932"/>
          </a:xfrm>
          <a:prstGeom prst="rect">
            <a:avLst/>
          </a:prstGeom>
        </p:spPr>
      </p:pic>
      <p:sp>
        <p:nvSpPr>
          <p:cNvPr id="250" name="TextBox 249">
            <a:extLst>
              <a:ext uri="{FF2B5EF4-FFF2-40B4-BE49-F238E27FC236}">
                <a16:creationId xmlns:a16="http://schemas.microsoft.com/office/drawing/2014/main" id="{C3A8D5A8-E7A7-4B03-B9DE-F333BA282B74}"/>
              </a:ext>
            </a:extLst>
          </p:cNvPr>
          <p:cNvSpPr txBox="1"/>
          <p:nvPr/>
        </p:nvSpPr>
        <p:spPr>
          <a:xfrm>
            <a:off x="1274688" y="19529772"/>
            <a:ext cx="15717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auto-focusing methods uses propagation of hologram.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Loss of brightfield information at best focus plane.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confirmation of diseases by clinical practitioners. 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9701064E-02DA-45F1-A90A-7452D383B117}"/>
              </a:ext>
            </a:extLst>
          </p:cNvPr>
          <p:cNvSpPr txBox="1"/>
          <p:nvPr/>
        </p:nvSpPr>
        <p:spPr>
          <a:xfrm>
            <a:off x="1765562" y="25175516"/>
            <a:ext cx="360040" cy="849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33" name="Rectangle: Rounded Corners 1032">
            <a:extLst>
              <a:ext uri="{FF2B5EF4-FFF2-40B4-BE49-F238E27FC236}">
                <a16:creationId xmlns:a16="http://schemas.microsoft.com/office/drawing/2014/main" id="{44BA0638-C8FA-42B5-B7F3-617F004851DF}"/>
              </a:ext>
            </a:extLst>
          </p:cNvPr>
          <p:cNvSpPr/>
          <p:nvPr/>
        </p:nvSpPr>
        <p:spPr>
          <a:xfrm>
            <a:off x="16727809" y="9876548"/>
            <a:ext cx="14974712" cy="1632180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8" name="Rectangle: Rounded Corners 1037">
            <a:extLst>
              <a:ext uri="{FF2B5EF4-FFF2-40B4-BE49-F238E27FC236}">
                <a16:creationId xmlns:a16="http://schemas.microsoft.com/office/drawing/2014/main" id="{570217BD-A97E-4836-AB69-280E35FB28C2}"/>
              </a:ext>
            </a:extLst>
          </p:cNvPr>
          <p:cNvSpPr/>
          <p:nvPr/>
        </p:nvSpPr>
        <p:spPr>
          <a:xfrm>
            <a:off x="3605127" y="26345611"/>
            <a:ext cx="9354318" cy="1017562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</a:p>
        </p:txBody>
      </p:sp>
      <p:sp>
        <p:nvSpPr>
          <p:cNvPr id="1044" name="Oval 1043">
            <a:extLst>
              <a:ext uri="{FF2B5EF4-FFF2-40B4-BE49-F238E27FC236}">
                <a16:creationId xmlns:a16="http://schemas.microsoft.com/office/drawing/2014/main" id="{54C3C9FF-C84C-47F8-B20C-33979D99D5E8}"/>
              </a:ext>
            </a:extLst>
          </p:cNvPr>
          <p:cNvSpPr/>
          <p:nvPr/>
        </p:nvSpPr>
        <p:spPr>
          <a:xfrm>
            <a:off x="2738434" y="24164367"/>
            <a:ext cx="11013731" cy="18461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Which one is the brightfield</a:t>
            </a:r>
          </a:p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image at best focus plane?</a:t>
            </a:r>
          </a:p>
        </p:txBody>
      </p:sp>
      <p:pic>
        <p:nvPicPr>
          <p:cNvPr id="1051" name="Picture 1050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16CDB8-D821-48F0-82D6-EC941C5EDA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5" t="5502" r="40720" b="6488"/>
          <a:stretch/>
        </p:blipFill>
        <p:spPr>
          <a:xfrm>
            <a:off x="3656937" y="27431568"/>
            <a:ext cx="9073008" cy="9505056"/>
          </a:xfrm>
          <a:prstGeom prst="rect">
            <a:avLst/>
          </a:prstGeom>
          <a:ln w="19050">
            <a:noFill/>
          </a:ln>
        </p:spPr>
      </p:pic>
      <p:pic>
        <p:nvPicPr>
          <p:cNvPr id="1053" name="Picture 1052" descr="A close up of a map&#10;&#10;Description automatically generated">
            <a:extLst>
              <a:ext uri="{FF2B5EF4-FFF2-40B4-BE49-F238E27FC236}">
                <a16:creationId xmlns:a16="http://schemas.microsoft.com/office/drawing/2014/main" id="{2E1BCA21-DA4B-4069-BFFF-22494B7C2E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t="13709" r="51164" b="32430"/>
          <a:stretch/>
        </p:blipFill>
        <p:spPr>
          <a:xfrm>
            <a:off x="20710486" y="10163696"/>
            <a:ext cx="7009358" cy="5488863"/>
          </a:xfrm>
          <a:prstGeom prst="rect">
            <a:avLst/>
          </a:prstGeom>
        </p:spPr>
      </p:pic>
      <p:sp>
        <p:nvSpPr>
          <p:cNvPr id="1054" name="Rectangle: Rounded Corners 1053">
            <a:extLst>
              <a:ext uri="{FF2B5EF4-FFF2-40B4-BE49-F238E27FC236}">
                <a16:creationId xmlns:a16="http://schemas.microsoft.com/office/drawing/2014/main" id="{97859CB9-CDCA-4EA1-8BF3-D6A22395FC4D}"/>
              </a:ext>
            </a:extLst>
          </p:cNvPr>
          <p:cNvSpPr/>
          <p:nvPr/>
        </p:nvSpPr>
        <p:spPr>
          <a:xfrm>
            <a:off x="21864888" y="9537321"/>
            <a:ext cx="5045818" cy="83838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id="{A3083700-CB62-4E12-8CD3-5AC5A9C95629}"/>
              </a:ext>
            </a:extLst>
          </p:cNvPr>
          <p:cNvSpPr txBox="1"/>
          <p:nvPr/>
        </p:nvSpPr>
        <p:spPr>
          <a:xfrm>
            <a:off x="22825173" y="9454979"/>
            <a:ext cx="7842110" cy="93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1DA3C2B4-2CAC-4D18-9841-FFAAB7867738}"/>
              </a:ext>
            </a:extLst>
          </p:cNvPr>
          <p:cNvSpPr txBox="1"/>
          <p:nvPr/>
        </p:nvSpPr>
        <p:spPr>
          <a:xfrm flipH="1">
            <a:off x="21569205" y="15574720"/>
            <a:ext cx="653502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Focusing plane ( distance covered = 1.5 µm /plane)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C52619C4-CBE3-4ECA-AFA9-208112552E1D}"/>
              </a:ext>
            </a:extLst>
          </p:cNvPr>
          <p:cNvSpPr txBox="1"/>
          <p:nvPr/>
        </p:nvSpPr>
        <p:spPr>
          <a:xfrm flipH="1">
            <a:off x="20301186" y="10552725"/>
            <a:ext cx="461665" cy="43501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Fluctuation in Intensity of filtered image</a:t>
            </a:r>
          </a:p>
        </p:txBody>
      </p:sp>
      <p:pic>
        <p:nvPicPr>
          <p:cNvPr id="1060" name="Picture 1059" descr="A close up of a map&#10;&#10;Description automatically generated">
            <a:extLst>
              <a:ext uri="{FF2B5EF4-FFF2-40B4-BE49-F238E27FC236}">
                <a16:creationId xmlns:a16="http://schemas.microsoft.com/office/drawing/2014/main" id="{50F35D16-BAFB-45C5-9028-41186D7298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6" t="17430" r="2167" b="20688"/>
          <a:stretch/>
        </p:blipFill>
        <p:spPr>
          <a:xfrm>
            <a:off x="20208477" y="17646325"/>
            <a:ext cx="8328655" cy="51578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064" name="Rectangle 1063">
            <a:extLst>
              <a:ext uri="{FF2B5EF4-FFF2-40B4-BE49-F238E27FC236}">
                <a16:creationId xmlns:a16="http://schemas.microsoft.com/office/drawing/2014/main" id="{C6F8E483-D112-4699-8E89-7FA6FAC5AC9B}"/>
              </a:ext>
            </a:extLst>
          </p:cNvPr>
          <p:cNvSpPr/>
          <p:nvPr/>
        </p:nvSpPr>
        <p:spPr>
          <a:xfrm>
            <a:off x="20195374" y="17194327"/>
            <a:ext cx="1891003" cy="4447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FF6FFF71-FE80-4192-846B-2DBC2A139F07}"/>
              </a:ext>
            </a:extLst>
          </p:cNvPr>
          <p:cNvSpPr/>
          <p:nvPr/>
        </p:nvSpPr>
        <p:spPr>
          <a:xfrm>
            <a:off x="22086377" y="17194925"/>
            <a:ext cx="2012790" cy="4447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Hologram</a:t>
            </a:r>
          </a:p>
        </p:txBody>
      </p: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97299C06-B414-4810-908A-5FF10EA7EDDB}"/>
              </a:ext>
            </a:extLst>
          </p:cNvPr>
          <p:cNvSpPr/>
          <p:nvPr/>
        </p:nvSpPr>
        <p:spPr>
          <a:xfrm>
            <a:off x="24083500" y="17187362"/>
            <a:ext cx="2065221" cy="4447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Rectangle 1068">
            <a:extLst>
              <a:ext uri="{FF2B5EF4-FFF2-40B4-BE49-F238E27FC236}">
                <a16:creationId xmlns:a16="http://schemas.microsoft.com/office/drawing/2014/main" id="{B15A5AEC-E43B-4FAC-AD5F-582FFB0BD889}"/>
              </a:ext>
            </a:extLst>
          </p:cNvPr>
          <p:cNvSpPr/>
          <p:nvPr/>
        </p:nvSpPr>
        <p:spPr>
          <a:xfrm>
            <a:off x="26140888" y="17187362"/>
            <a:ext cx="2395388" cy="4517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0" name="TextBox 1069">
            <a:extLst>
              <a:ext uri="{FF2B5EF4-FFF2-40B4-BE49-F238E27FC236}">
                <a16:creationId xmlns:a16="http://schemas.microsoft.com/office/drawing/2014/main" id="{F4DD818D-CCC8-4CB4-B515-DE1236D0DC30}"/>
              </a:ext>
            </a:extLst>
          </p:cNvPr>
          <p:cNvSpPr txBox="1"/>
          <p:nvPr/>
        </p:nvSpPr>
        <p:spPr>
          <a:xfrm>
            <a:off x="20350426" y="17171605"/>
            <a:ext cx="1344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Brightfield</a:t>
            </a:r>
          </a:p>
        </p:txBody>
      </p:sp>
      <p:sp>
        <p:nvSpPr>
          <p:cNvPr id="1071" name="TextBox 1070">
            <a:extLst>
              <a:ext uri="{FF2B5EF4-FFF2-40B4-BE49-F238E27FC236}">
                <a16:creationId xmlns:a16="http://schemas.microsoft.com/office/drawing/2014/main" id="{5629360E-0FF5-448C-BEEC-5D5FE546A7C9}"/>
              </a:ext>
            </a:extLst>
          </p:cNvPr>
          <p:cNvSpPr txBox="1"/>
          <p:nvPr/>
        </p:nvSpPr>
        <p:spPr>
          <a:xfrm flipH="1">
            <a:off x="24261800" y="17238168"/>
            <a:ext cx="1591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Phase-Profile</a:t>
            </a:r>
          </a:p>
        </p:txBody>
      </p:sp>
      <p:sp>
        <p:nvSpPr>
          <p:cNvPr id="1072" name="TextBox 1071">
            <a:extLst>
              <a:ext uri="{FF2B5EF4-FFF2-40B4-BE49-F238E27FC236}">
                <a16:creationId xmlns:a16="http://schemas.microsoft.com/office/drawing/2014/main" id="{4EE5BB89-0E7C-4B00-90CF-47272EF6AD6C}"/>
              </a:ext>
            </a:extLst>
          </p:cNvPr>
          <p:cNvSpPr txBox="1"/>
          <p:nvPr/>
        </p:nvSpPr>
        <p:spPr>
          <a:xfrm flipH="1">
            <a:off x="26183778" y="17195738"/>
            <a:ext cx="2352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 Profile</a:t>
            </a:r>
          </a:p>
        </p:txBody>
      </p:sp>
      <p:cxnSp>
        <p:nvCxnSpPr>
          <p:cNvPr id="1074" name="Straight Arrow Connector 1073">
            <a:extLst>
              <a:ext uri="{FF2B5EF4-FFF2-40B4-BE49-F238E27FC236}">
                <a16:creationId xmlns:a16="http://schemas.microsoft.com/office/drawing/2014/main" id="{DC192F6D-4F7A-4367-A211-00E665F1935E}"/>
              </a:ext>
            </a:extLst>
          </p:cNvPr>
          <p:cNvCxnSpPr>
            <a:cxnSpLocks/>
          </p:cNvCxnSpPr>
          <p:nvPr/>
        </p:nvCxnSpPr>
        <p:spPr>
          <a:xfrm flipH="1">
            <a:off x="21864888" y="11072860"/>
            <a:ext cx="17705" cy="7389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" name="TextBox 1074">
            <a:extLst>
              <a:ext uri="{FF2B5EF4-FFF2-40B4-BE49-F238E27FC236}">
                <a16:creationId xmlns:a16="http://schemas.microsoft.com/office/drawing/2014/main" id="{277CC015-0C5A-4C07-9F04-6E7015FE5A16}"/>
              </a:ext>
            </a:extLst>
          </p:cNvPr>
          <p:cNvSpPr txBox="1"/>
          <p:nvPr/>
        </p:nvSpPr>
        <p:spPr>
          <a:xfrm flipH="1">
            <a:off x="21558558" y="10550415"/>
            <a:ext cx="64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1080" name="TextBox 1079">
            <a:extLst>
              <a:ext uri="{FF2B5EF4-FFF2-40B4-BE49-F238E27FC236}">
                <a16:creationId xmlns:a16="http://schemas.microsoft.com/office/drawing/2014/main" id="{3AF1EC53-EB2A-48AE-BFBD-F0291B58A666}"/>
              </a:ext>
            </a:extLst>
          </p:cNvPr>
          <p:cNvSpPr txBox="1"/>
          <p:nvPr/>
        </p:nvSpPr>
        <p:spPr>
          <a:xfrm>
            <a:off x="22894257" y="13475143"/>
            <a:ext cx="7259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</p:txBody>
      </p: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1D520E8C-DCBD-4EB1-A22C-CE063B262937}"/>
              </a:ext>
            </a:extLst>
          </p:cNvPr>
          <p:cNvCxnSpPr>
            <a:cxnSpLocks/>
          </p:cNvCxnSpPr>
          <p:nvPr/>
        </p:nvCxnSpPr>
        <p:spPr>
          <a:xfrm>
            <a:off x="26857621" y="11156173"/>
            <a:ext cx="0" cy="6943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2" name="TextBox 1081">
            <a:extLst>
              <a:ext uri="{FF2B5EF4-FFF2-40B4-BE49-F238E27FC236}">
                <a16:creationId xmlns:a16="http://schemas.microsoft.com/office/drawing/2014/main" id="{BBC14225-2BC0-4397-94AF-728C4863A697}"/>
              </a:ext>
            </a:extLst>
          </p:cNvPr>
          <p:cNvSpPr txBox="1"/>
          <p:nvPr/>
        </p:nvSpPr>
        <p:spPr>
          <a:xfrm>
            <a:off x="26533586" y="10649153"/>
            <a:ext cx="6480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</a:p>
        </p:txBody>
      </p:sp>
      <p:cxnSp>
        <p:nvCxnSpPr>
          <p:cNvPr id="289" name="Straight Arrow Connector 288">
            <a:extLst>
              <a:ext uri="{FF2B5EF4-FFF2-40B4-BE49-F238E27FC236}">
                <a16:creationId xmlns:a16="http://schemas.microsoft.com/office/drawing/2014/main" id="{D359C569-C7AF-428C-8480-47001F9179A2}"/>
              </a:ext>
            </a:extLst>
          </p:cNvPr>
          <p:cNvCxnSpPr>
            <a:cxnSpLocks/>
          </p:cNvCxnSpPr>
          <p:nvPr/>
        </p:nvCxnSpPr>
        <p:spPr>
          <a:xfrm>
            <a:off x="23257221" y="13913148"/>
            <a:ext cx="0" cy="7200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5" name="TextBox 1084">
            <a:extLst>
              <a:ext uri="{FF2B5EF4-FFF2-40B4-BE49-F238E27FC236}">
                <a16:creationId xmlns:a16="http://schemas.microsoft.com/office/drawing/2014/main" id="{846216C6-005D-45F4-A08E-3D74BE9FAA51}"/>
              </a:ext>
            </a:extLst>
          </p:cNvPr>
          <p:cNvSpPr txBox="1"/>
          <p:nvPr/>
        </p:nvSpPr>
        <p:spPr>
          <a:xfrm flipH="1">
            <a:off x="18357302" y="18194831"/>
            <a:ext cx="9945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  <p:cxnSp>
        <p:nvCxnSpPr>
          <p:cNvPr id="1087" name="Straight Arrow Connector 1086">
            <a:extLst>
              <a:ext uri="{FF2B5EF4-FFF2-40B4-BE49-F238E27FC236}">
                <a16:creationId xmlns:a16="http://schemas.microsoft.com/office/drawing/2014/main" id="{49BB41D2-9972-4721-9958-F0430242F66D}"/>
              </a:ext>
            </a:extLst>
          </p:cNvPr>
          <p:cNvCxnSpPr/>
          <p:nvPr/>
        </p:nvCxnSpPr>
        <p:spPr>
          <a:xfrm>
            <a:off x="18973470" y="18449652"/>
            <a:ext cx="827367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TextBox 289">
            <a:extLst>
              <a:ext uri="{FF2B5EF4-FFF2-40B4-BE49-F238E27FC236}">
                <a16:creationId xmlns:a16="http://schemas.microsoft.com/office/drawing/2014/main" id="{2A59FEFE-6E53-4A36-8120-D2C3661874A4}"/>
              </a:ext>
            </a:extLst>
          </p:cNvPr>
          <p:cNvSpPr txBox="1"/>
          <p:nvPr/>
        </p:nvSpPr>
        <p:spPr>
          <a:xfrm flipH="1">
            <a:off x="18330180" y="19792456"/>
            <a:ext cx="9377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</p:txBody>
      </p:sp>
      <p:sp>
        <p:nvSpPr>
          <p:cNvPr id="1092" name="TextBox 1091">
            <a:extLst>
              <a:ext uri="{FF2B5EF4-FFF2-40B4-BE49-F238E27FC236}">
                <a16:creationId xmlns:a16="http://schemas.microsoft.com/office/drawing/2014/main" id="{1A7C2BA6-D21A-4A2D-83F7-75E0A10854FB}"/>
              </a:ext>
            </a:extLst>
          </p:cNvPr>
          <p:cNvSpPr txBox="1"/>
          <p:nvPr/>
        </p:nvSpPr>
        <p:spPr>
          <a:xfrm flipH="1">
            <a:off x="18330180" y="21467073"/>
            <a:ext cx="6601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</a:p>
        </p:txBody>
      </p:sp>
      <p:sp>
        <p:nvSpPr>
          <p:cNvPr id="1097" name="TextBox 1096">
            <a:extLst>
              <a:ext uri="{FF2B5EF4-FFF2-40B4-BE49-F238E27FC236}">
                <a16:creationId xmlns:a16="http://schemas.microsoft.com/office/drawing/2014/main" id="{F73B4BBE-0F26-4E06-A033-01A8A3F4E130}"/>
              </a:ext>
            </a:extLst>
          </p:cNvPr>
          <p:cNvSpPr txBox="1"/>
          <p:nvPr/>
        </p:nvSpPr>
        <p:spPr>
          <a:xfrm>
            <a:off x="17950469" y="15817810"/>
            <a:ext cx="1252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Figure: </a:t>
            </a:r>
            <a:r>
              <a:rPr lang="en-US" sz="3600" dirty="0">
                <a:latin typeface="Book Antiqua" panose="02040602050305030304" pitchFamily="18" charset="0"/>
                <a:cs typeface="Times New Roman" panose="02020603050405020304" pitchFamily="18" charset="0"/>
              </a:rPr>
              <a:t>Standard deviation as function of the focus distance</a:t>
            </a:r>
          </a:p>
        </p:txBody>
      </p:sp>
      <p:sp>
        <p:nvSpPr>
          <p:cNvPr id="1099" name="Rectangle: Rounded Corners 1098">
            <a:extLst>
              <a:ext uri="{FF2B5EF4-FFF2-40B4-BE49-F238E27FC236}">
                <a16:creationId xmlns:a16="http://schemas.microsoft.com/office/drawing/2014/main" id="{9D7E2A98-2688-477C-8C75-90ADA74624EC}"/>
              </a:ext>
            </a:extLst>
          </p:cNvPr>
          <p:cNvSpPr/>
          <p:nvPr/>
        </p:nvSpPr>
        <p:spPr>
          <a:xfrm>
            <a:off x="20646121" y="26368918"/>
            <a:ext cx="7022397" cy="104410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1101" name="TextBox 1100">
            <a:extLst>
              <a:ext uri="{FF2B5EF4-FFF2-40B4-BE49-F238E27FC236}">
                <a16:creationId xmlns:a16="http://schemas.microsoft.com/office/drawing/2014/main" id="{B00D61D1-F7D2-46E1-A1B4-8011B0D5FC41}"/>
              </a:ext>
            </a:extLst>
          </p:cNvPr>
          <p:cNvSpPr txBox="1"/>
          <p:nvPr/>
        </p:nvSpPr>
        <p:spPr>
          <a:xfrm flipH="1">
            <a:off x="16992525" y="28208359"/>
            <a:ext cx="14329591" cy="89562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1028700" indent="-1028700" algn="just">
              <a:buFont typeface="+mj-lt"/>
              <a:buAutoNum type="romanLcPeriod"/>
            </a:pP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Small de-focus can actually distort the phase map associated with a cell and therefore can lead to false positive of healthy cell.</a:t>
            </a:r>
          </a:p>
          <a:p>
            <a:pPr marL="1028700" indent="-1028700" algn="just">
              <a:buFont typeface="+mj-lt"/>
              <a:buAutoNum type="romanLcPeriod"/>
            </a:pP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practical method for determination of the best focus plane associated with transparent objects that directly operates in the hologram domain.</a:t>
            </a:r>
          </a:p>
          <a:p>
            <a:pPr marL="1028700" indent="-1028700" algn="just">
              <a:buFont typeface="+mj-lt"/>
              <a:buAutoNum type="romanLcPeriod"/>
            </a:pP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Focused Brightfield images can also be capture simultaneously by switching illumination.</a:t>
            </a:r>
          </a:p>
          <a:p>
            <a:pPr marL="1028700" indent="-1028700" algn="just">
              <a:buFont typeface="+mj-lt"/>
              <a:buAutoNum type="romanLcPeriod"/>
            </a:pP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method is important for standardization of DHM based imaging for diagnostic applications or basic cell biology research.</a:t>
            </a:r>
          </a:p>
          <a:p>
            <a:pPr algn="just"/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0" name="Picture 339" descr="A close up of a logo&#10;&#10;Description automatically generated">
            <a:extLst>
              <a:ext uri="{FF2B5EF4-FFF2-40B4-BE49-F238E27FC236}">
                <a16:creationId xmlns:a16="http://schemas.microsoft.com/office/drawing/2014/main" id="{8CA58E7A-9849-4F11-9E1D-2B8D0D94D8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31" y="21622348"/>
            <a:ext cx="13423038" cy="22559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41" name="TextBox 340">
            <a:extLst>
              <a:ext uri="{FF2B5EF4-FFF2-40B4-BE49-F238E27FC236}">
                <a16:creationId xmlns:a16="http://schemas.microsoft.com/office/drawing/2014/main" id="{B33F5217-624A-4B88-8EBF-8D7528D4B80D}"/>
              </a:ext>
            </a:extLst>
          </p:cNvPr>
          <p:cNvSpPr txBox="1"/>
          <p:nvPr/>
        </p:nvSpPr>
        <p:spPr>
          <a:xfrm flipH="1">
            <a:off x="17784613" y="23126104"/>
            <a:ext cx="13269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(a),(b),(c) Brightfield of RBC within selected ROI at different depths from the best focus plane, (d),(e),(f)  Hologram image at the respective planes (g), (h),(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shows the phase map and (j),(k),(l) shows the phase profile through the  center of the phase map.</a:t>
            </a:r>
          </a:p>
        </p:txBody>
      </p: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F5FC4529-B856-47E5-BBAF-EB7119ECB341}"/>
              </a:ext>
            </a:extLst>
          </p:cNvPr>
          <p:cNvCxnSpPr>
            <a:cxnSpLocks/>
          </p:cNvCxnSpPr>
          <p:nvPr/>
        </p:nvCxnSpPr>
        <p:spPr>
          <a:xfrm>
            <a:off x="19030282" y="20031485"/>
            <a:ext cx="827367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>
            <a:extLst>
              <a:ext uri="{FF2B5EF4-FFF2-40B4-BE49-F238E27FC236}">
                <a16:creationId xmlns:a16="http://schemas.microsoft.com/office/drawing/2014/main" id="{9DFEEA17-47A4-4F21-BF91-75E82E7B76B9}"/>
              </a:ext>
            </a:extLst>
          </p:cNvPr>
          <p:cNvCxnSpPr/>
          <p:nvPr/>
        </p:nvCxnSpPr>
        <p:spPr>
          <a:xfrm>
            <a:off x="18973470" y="21690013"/>
            <a:ext cx="827367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9" name="TextBox 1108">
            <a:extLst>
              <a:ext uri="{FF2B5EF4-FFF2-40B4-BE49-F238E27FC236}">
                <a16:creationId xmlns:a16="http://schemas.microsoft.com/office/drawing/2014/main" id="{EDA63CA2-07AB-47D3-AC0C-576328752D3D}"/>
              </a:ext>
            </a:extLst>
          </p:cNvPr>
          <p:cNvSpPr txBox="1"/>
          <p:nvPr/>
        </p:nvSpPr>
        <p:spPr>
          <a:xfrm>
            <a:off x="23486840" y="17753497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1CD9347B-23A6-4309-8322-30389C466B88}"/>
              </a:ext>
            </a:extLst>
          </p:cNvPr>
          <p:cNvSpPr txBox="1"/>
          <p:nvPr/>
        </p:nvSpPr>
        <p:spPr>
          <a:xfrm>
            <a:off x="23486840" y="19428576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(e)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E3CBC817-1CCA-4BDD-8F49-D7D566D35557}"/>
              </a:ext>
            </a:extLst>
          </p:cNvPr>
          <p:cNvSpPr txBox="1"/>
          <p:nvPr/>
        </p:nvSpPr>
        <p:spPr>
          <a:xfrm>
            <a:off x="23481965" y="21143518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(f)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D75B5B9F-F0F2-4FD7-858F-027C61B0FD1E}"/>
              </a:ext>
            </a:extLst>
          </p:cNvPr>
          <p:cNvSpPr txBox="1"/>
          <p:nvPr/>
        </p:nvSpPr>
        <p:spPr>
          <a:xfrm>
            <a:off x="25420994" y="17696322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874D8DD2-A9DB-469B-B2C1-B31BFD3F7C42}"/>
              </a:ext>
            </a:extLst>
          </p:cNvPr>
          <p:cNvSpPr txBox="1"/>
          <p:nvPr/>
        </p:nvSpPr>
        <p:spPr>
          <a:xfrm>
            <a:off x="25420994" y="19451374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EB0796F1-3436-42FF-BC47-9FC9FCA5C2AF}"/>
              </a:ext>
            </a:extLst>
          </p:cNvPr>
          <p:cNvSpPr txBox="1"/>
          <p:nvPr/>
        </p:nvSpPr>
        <p:spPr>
          <a:xfrm>
            <a:off x="25420994" y="21019692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818433BE-8F2B-403B-BC97-57DE6664E337}"/>
              </a:ext>
            </a:extLst>
          </p:cNvPr>
          <p:cNvSpPr txBox="1"/>
          <p:nvPr/>
        </p:nvSpPr>
        <p:spPr>
          <a:xfrm>
            <a:off x="28104228" y="17797885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(j)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CD6B4B3E-2B1C-4DF9-8C26-2E0D9813B950}"/>
              </a:ext>
            </a:extLst>
          </p:cNvPr>
          <p:cNvSpPr txBox="1"/>
          <p:nvPr/>
        </p:nvSpPr>
        <p:spPr>
          <a:xfrm>
            <a:off x="28104228" y="19403701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(k)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0BB7E638-3026-4F70-9BB5-413737D8559D}"/>
              </a:ext>
            </a:extLst>
          </p:cNvPr>
          <p:cNvSpPr txBox="1"/>
          <p:nvPr/>
        </p:nvSpPr>
        <p:spPr>
          <a:xfrm>
            <a:off x="28104228" y="21053733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3923" y="36823279"/>
            <a:ext cx="1315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Holograms of blood slide at different focal depth (a) &amp; (c) are defocus above and below the best focus plane (b); (d)-(f)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crossponding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low pass filtered images; (g)-(f) zoomed in ROI around RBC.</a:t>
            </a:r>
          </a:p>
          <a:p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195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3760</TotalTime>
  <Words>592</Words>
  <Application>Microsoft Office PowerPoint</Application>
  <PresentationFormat>Custom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Book Antiqua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RITIKA MALIK</cp:lastModifiedBy>
  <cp:revision>135</cp:revision>
  <dcterms:created xsi:type="dcterms:W3CDTF">2019-03-19T06:37:44Z</dcterms:created>
  <dcterms:modified xsi:type="dcterms:W3CDTF">2020-02-26T05:08:43Z</dcterms:modified>
</cp:coreProperties>
</file>